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Pattanakarn Bold" charset="1" panose="00000000000000000000"/>
      <p:regular r:id="rId20"/>
    </p:embeddedFont>
    <p:embeddedFont>
      <p:font typeface="Canva Sans" charset="1" panose="020B0503030501040103"/>
      <p:regular r:id="rId21"/>
    </p:embeddedFont>
    <p:embeddedFont>
      <p:font typeface="Open Sans 1" charset="1" panose="00000000000000000000"/>
      <p:regular r:id="rId22"/>
    </p:embeddedFont>
    <p:embeddedFont>
      <p:font typeface="Open Sans 1 Bold" charset="1" panose="00000000000000000000"/>
      <p:regular r:id="rId23"/>
    </p:embeddedFont>
    <p:embeddedFont>
      <p:font typeface="Inter Bold" charset="1" panose="020B0802030000000004"/>
      <p:regular r:id="rId24"/>
    </p:embeddedFont>
    <p:embeddedFont>
      <p:font typeface="Canva Sans Bold" charset="1" panose="020B0803030501040103"/>
      <p:regular r:id="rId25"/>
    </p:embeddedFont>
    <p:embeddedFont>
      <p:font typeface="Pattanakarn" charset="1" panose="00000000000000000000"/>
      <p:regular r:id="rId26"/>
    </p:embeddedFont>
    <p:embeddedFont>
      <p:font typeface="Ouhod" charset="1" panose="020B0803030604020204"/>
      <p:regular r:id="rId27"/>
    </p:embeddedFont>
    <p:embeddedFont>
      <p:font typeface="Alexandria" charset="1" panose="00000000000000000000"/>
      <p:regular r:id="rId28"/>
    </p:embeddedFont>
    <p:embeddedFont>
      <p:font typeface="Open Sans 2" charset="1" panose="020B0606030504020204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27.png" Type="http://schemas.openxmlformats.org/officeDocument/2006/relationships/image"/><Relationship Id="rId4" Target="../media/image28.jpeg" Type="http://schemas.openxmlformats.org/officeDocument/2006/relationships/image"/><Relationship Id="rId5" Target="../media/image29.png" Type="http://schemas.openxmlformats.org/officeDocument/2006/relationships/image"/><Relationship Id="rId6" Target="../media/image30.png" Type="http://schemas.openxmlformats.org/officeDocument/2006/relationships/image"/><Relationship Id="rId7" Target="../media/image3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34.png" Type="http://schemas.openxmlformats.org/officeDocument/2006/relationships/image"/><Relationship Id="rId4" Target="../media/image35.png" Type="http://schemas.openxmlformats.org/officeDocument/2006/relationships/image"/><Relationship Id="rId5" Target="../media/image36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7.jpe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png" Type="http://schemas.openxmlformats.org/officeDocument/2006/relationships/image"/><Relationship Id="rId7" Target="../media/image11.png" Type="http://schemas.openxmlformats.org/officeDocument/2006/relationships/image"/><Relationship Id="rId8" Target="../media/image1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14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1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16.jpeg" Type="http://schemas.openxmlformats.org/officeDocument/2006/relationships/image"/><Relationship Id="rId4" Target="../media/image17.png" Type="http://schemas.openxmlformats.org/officeDocument/2006/relationships/image"/><Relationship Id="rId5" Target="../media/image18.png" Type="http://schemas.openxmlformats.org/officeDocument/2006/relationships/image"/><Relationship Id="rId6" Target="../media/image19.png" Type="http://schemas.openxmlformats.org/officeDocument/2006/relationships/image"/><Relationship Id="rId7" Target="../media/image2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2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22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2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69073" y="2590982"/>
            <a:ext cx="8717556" cy="6667318"/>
          </a:xfrm>
          <a:custGeom>
            <a:avLst/>
            <a:gdLst/>
            <a:ahLst/>
            <a:cxnLst/>
            <a:rect r="r" b="b" t="t" l="l"/>
            <a:pathLst>
              <a:path h="6667318" w="8717556">
                <a:moveTo>
                  <a:pt x="0" y="0"/>
                </a:moveTo>
                <a:lnTo>
                  <a:pt x="8717556" y="0"/>
                </a:lnTo>
                <a:lnTo>
                  <a:pt x="8717556" y="6667318"/>
                </a:lnTo>
                <a:lnTo>
                  <a:pt x="0" y="66673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182" t="0" r="-7182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313893" y="2590982"/>
            <a:ext cx="8615302" cy="6667318"/>
          </a:xfrm>
          <a:custGeom>
            <a:avLst/>
            <a:gdLst/>
            <a:ahLst/>
            <a:cxnLst/>
            <a:rect r="r" b="b" t="t" l="l"/>
            <a:pathLst>
              <a:path h="6667318" w="8615302">
                <a:moveTo>
                  <a:pt x="0" y="0"/>
                </a:moveTo>
                <a:lnTo>
                  <a:pt x="8615302" y="0"/>
                </a:lnTo>
                <a:lnTo>
                  <a:pt x="8615302" y="6667318"/>
                </a:lnTo>
                <a:lnTo>
                  <a:pt x="0" y="66673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835" t="0" r="-13835" b="-11974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83654" y="408305"/>
            <a:ext cx="16720691" cy="1316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20"/>
              </a:lnSpc>
              <a:spcBef>
                <a:spcPct val="0"/>
              </a:spcBef>
            </a:pPr>
            <a:r>
              <a:rPr lang="en-US" b="true" sz="9200">
                <a:solidFill>
                  <a:srgbClr val="FFFFFF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Hydrogen and Ethanol cars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548836" y="5070475"/>
            <a:ext cx="1190327" cy="163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49"/>
              </a:lnSpc>
              <a:spcBef>
                <a:spcPct val="0"/>
              </a:spcBef>
            </a:pPr>
            <a:r>
              <a:rPr lang="en-US" b="true" sz="11499">
                <a:solidFill>
                  <a:srgbClr val="FFBD59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&amp;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5777" r="0" b="-15777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61091" y="271541"/>
            <a:ext cx="7729677" cy="753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30"/>
              </a:lnSpc>
            </a:pPr>
            <a:r>
              <a:rPr lang="en-US" b="true" sz="5300">
                <a:solidFill>
                  <a:srgbClr val="FFBD59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WHAT IS ETHANOL</a:t>
            </a:r>
          </a:p>
        </p:txBody>
      </p:sp>
      <p:sp>
        <p:nvSpPr>
          <p:cNvPr name="AutoShape 4" id="4"/>
          <p:cNvSpPr/>
          <p:nvPr/>
        </p:nvSpPr>
        <p:spPr>
          <a:xfrm>
            <a:off x="8677275" y="183976"/>
            <a:ext cx="19050" cy="10504984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227741" y="1462459"/>
            <a:ext cx="8392384" cy="3980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3800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Ethanol is a type of alcohol made from plants like corn or sugarcane.</a:t>
            </a:r>
          </a:p>
          <a:p>
            <a:pPr algn="l">
              <a:lnSpc>
                <a:spcPts val="5320"/>
              </a:lnSpc>
            </a:pPr>
          </a:p>
          <a:p>
            <a:pPr algn="l">
              <a:lnSpc>
                <a:spcPts val="5320"/>
              </a:lnSpc>
            </a:pPr>
            <a:r>
              <a:rPr lang="en-US" sz="3800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It is used as an alternative fuel for cars, often blended with gasoline like </a:t>
            </a:r>
            <a:r>
              <a:rPr lang="en-US" sz="3800" b="true">
                <a:solidFill>
                  <a:srgbClr val="FFBD59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E85</a:t>
            </a:r>
            <a:r>
              <a:rPr lang="en-US" sz="3800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27741" y="5741797"/>
            <a:ext cx="6111172" cy="331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3800">
                <a:solidFill>
                  <a:srgbClr val="FFBD59"/>
                </a:solidFill>
                <a:latin typeface="Canva Sans"/>
                <a:ea typeface="Canva Sans"/>
                <a:cs typeface="Canva Sans"/>
                <a:sym typeface="Canva Sans"/>
              </a:rPr>
              <a:t>E85</a:t>
            </a:r>
            <a:r>
              <a:rPr lang="en-US" sz="38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contains 85% ethanol and 15% gasoline, making it the best choice for high-performance cars and drifting.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211686" y="1462459"/>
            <a:ext cx="7479909" cy="1979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Boosts engine power and keeps the engine cooler during extreme driving.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144000" y="4789932"/>
            <a:ext cx="9333267" cy="1979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Widely used in racing and drift  cars to improve power and efficiency.</a:t>
            </a:r>
          </a:p>
          <a:p>
            <a:pPr algn="ctr">
              <a:lnSpc>
                <a:spcPts val="5320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7599688" y="6507867"/>
            <a:ext cx="9935480" cy="17908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342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Ethanol cars work like gasoline</a:t>
            </a:r>
          </a:p>
          <a:p>
            <a:pPr algn="ctr">
              <a:lnSpc>
                <a:spcPts val="4800"/>
              </a:lnSpc>
            </a:pPr>
            <a:r>
              <a:rPr lang="en-US" sz="342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 engines but are modified 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342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to handle ethanol.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473580" y="8565381"/>
            <a:ext cx="7795245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Different types of ethanol can be used 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depending on needs (E10, E85).</a:t>
            </a:r>
          </a:p>
          <a:p>
            <a:pPr algn="ctr" rtl="true">
              <a:lnSpc>
                <a:spcPts val="4759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0836046" y="3704363"/>
            <a:ext cx="5738961" cy="804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80"/>
              </a:lnSpc>
              <a:spcBef>
                <a:spcPct val="0"/>
              </a:spcBef>
            </a:pPr>
            <a:r>
              <a:rPr lang="en-US" sz="4700">
                <a:solidFill>
                  <a:srgbClr val="FFBD59"/>
                </a:solidFill>
                <a:latin typeface="Pattanakarn"/>
                <a:ea typeface="Pattanakarn"/>
                <a:cs typeface="Pattanakarn"/>
                <a:sym typeface="Pattanakarn"/>
              </a:rPr>
              <a:t>ITS USED IN CARS</a:t>
            </a:r>
          </a:p>
        </p:txBody>
      </p:sp>
    </p:spTree>
  </p:cSld>
  <p:clrMapOvr>
    <a:masterClrMapping/>
  </p:clrMapOvr>
  <p:transition spd="fast">
    <p:cover dir="l"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44" t="0" r="-2244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647243" y="2001426"/>
            <a:ext cx="8309465" cy="6194043"/>
            <a:chOff x="0" y="0"/>
            <a:chExt cx="1090392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90392" cy="812800"/>
            </a:xfrm>
            <a:custGeom>
              <a:avLst/>
              <a:gdLst/>
              <a:ahLst/>
              <a:cxnLst/>
              <a:rect r="r" b="b" t="t" l="l"/>
              <a:pathLst>
                <a:path h="812800" w="1090392">
                  <a:moveTo>
                    <a:pt x="930372" y="0"/>
                  </a:moveTo>
                  <a:lnTo>
                    <a:pt x="160020" y="0"/>
                  </a:lnTo>
                  <a:lnTo>
                    <a:pt x="0" y="160020"/>
                  </a:lnTo>
                  <a:lnTo>
                    <a:pt x="0" y="652780"/>
                  </a:lnTo>
                  <a:lnTo>
                    <a:pt x="160020" y="812800"/>
                  </a:lnTo>
                  <a:lnTo>
                    <a:pt x="930372" y="812800"/>
                  </a:lnTo>
                  <a:lnTo>
                    <a:pt x="1090392" y="652780"/>
                  </a:lnTo>
                  <a:lnTo>
                    <a:pt x="1090392" y="160020"/>
                  </a:lnTo>
                  <a:lnTo>
                    <a:pt x="930372" y="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63500" y="92075"/>
              <a:ext cx="963392" cy="657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1647243" y="4586605"/>
            <a:ext cx="8146655" cy="5738005"/>
            <a:chOff x="0" y="0"/>
            <a:chExt cx="3162824" cy="22277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62824" cy="2227699"/>
            </a:xfrm>
            <a:custGeom>
              <a:avLst/>
              <a:gdLst/>
              <a:ahLst/>
              <a:cxnLst/>
              <a:rect r="r" b="b" t="t" l="l"/>
              <a:pathLst>
                <a:path h="2227699" w="3162824">
                  <a:moveTo>
                    <a:pt x="2924699" y="0"/>
                  </a:moveTo>
                  <a:lnTo>
                    <a:pt x="3162824" y="238125"/>
                  </a:lnTo>
                  <a:lnTo>
                    <a:pt x="3162824" y="1989574"/>
                  </a:lnTo>
                  <a:lnTo>
                    <a:pt x="2924699" y="2227699"/>
                  </a:lnTo>
                  <a:lnTo>
                    <a:pt x="238125" y="2227699"/>
                  </a:lnTo>
                  <a:lnTo>
                    <a:pt x="0" y="1989574"/>
                  </a:lnTo>
                  <a:lnTo>
                    <a:pt x="0" y="238125"/>
                  </a:lnTo>
                  <a:lnTo>
                    <a:pt x="238125" y="0"/>
                  </a:lnTo>
                  <a:lnTo>
                    <a:pt x="2924699" y="0"/>
                  </a:lnTo>
                  <a:close/>
                </a:path>
              </a:pathLst>
            </a:custGeom>
            <a:blipFill>
              <a:blip r:embed="rId3"/>
              <a:stretch>
                <a:fillRect l="-12515" t="0" r="-12515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357680" y="2889167"/>
            <a:ext cx="1278726" cy="1098905"/>
            <a:chOff x="0" y="0"/>
            <a:chExt cx="812800" cy="698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357680" y="4548995"/>
            <a:ext cx="1278726" cy="1098905"/>
            <a:chOff x="0" y="0"/>
            <a:chExt cx="812800" cy="6985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09596" y="6262370"/>
            <a:ext cx="1278726" cy="1098905"/>
            <a:chOff x="0" y="0"/>
            <a:chExt cx="812800" cy="6985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647243" y="-1017224"/>
            <a:ext cx="7956155" cy="5603828"/>
            <a:chOff x="0" y="0"/>
            <a:chExt cx="3162824" cy="22277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3162824" cy="2227699"/>
            </a:xfrm>
            <a:custGeom>
              <a:avLst/>
              <a:gdLst/>
              <a:ahLst/>
              <a:cxnLst/>
              <a:rect r="r" b="b" t="t" l="l"/>
              <a:pathLst>
                <a:path h="2227699" w="3162824">
                  <a:moveTo>
                    <a:pt x="2924699" y="0"/>
                  </a:moveTo>
                  <a:lnTo>
                    <a:pt x="3162824" y="238125"/>
                  </a:lnTo>
                  <a:lnTo>
                    <a:pt x="3162824" y="1989574"/>
                  </a:lnTo>
                  <a:lnTo>
                    <a:pt x="2924699" y="2227699"/>
                  </a:lnTo>
                  <a:lnTo>
                    <a:pt x="238125" y="2227699"/>
                  </a:lnTo>
                  <a:lnTo>
                    <a:pt x="0" y="1989574"/>
                  </a:lnTo>
                  <a:lnTo>
                    <a:pt x="0" y="238125"/>
                  </a:lnTo>
                  <a:lnTo>
                    <a:pt x="238125" y="0"/>
                  </a:lnTo>
                  <a:lnTo>
                    <a:pt x="2924699" y="0"/>
                  </a:lnTo>
                  <a:close/>
                </a:path>
              </a:pathLst>
            </a:custGeom>
            <a:blipFill>
              <a:blip r:embed="rId4"/>
              <a:stretch>
                <a:fillRect l="-6347" t="0" r="-6347" b="0"/>
              </a:stretch>
            </a:blipFill>
          </p:spPr>
        </p:sp>
      </p:grpSp>
      <p:sp>
        <p:nvSpPr>
          <p:cNvPr name="Freeform 19" id="19"/>
          <p:cNvSpPr/>
          <p:nvPr/>
        </p:nvSpPr>
        <p:spPr>
          <a:xfrm flipH="false" flipV="false" rot="0">
            <a:off x="574613" y="2889167"/>
            <a:ext cx="844862" cy="968323"/>
          </a:xfrm>
          <a:custGeom>
            <a:avLst/>
            <a:gdLst/>
            <a:ahLst/>
            <a:cxnLst/>
            <a:rect r="r" b="b" t="t" l="l"/>
            <a:pathLst>
              <a:path h="968323" w="844862">
                <a:moveTo>
                  <a:pt x="0" y="0"/>
                </a:moveTo>
                <a:lnTo>
                  <a:pt x="844861" y="0"/>
                </a:lnTo>
                <a:lnTo>
                  <a:pt x="844861" y="968323"/>
                </a:lnTo>
                <a:lnTo>
                  <a:pt x="0" y="9683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526286" y="4586605"/>
            <a:ext cx="893189" cy="893189"/>
          </a:xfrm>
          <a:custGeom>
            <a:avLst/>
            <a:gdLst/>
            <a:ahLst/>
            <a:cxnLst/>
            <a:rect r="r" b="b" t="t" l="l"/>
            <a:pathLst>
              <a:path h="893189" w="893189">
                <a:moveTo>
                  <a:pt x="0" y="0"/>
                </a:moveTo>
                <a:lnTo>
                  <a:pt x="893188" y="0"/>
                </a:lnTo>
                <a:lnTo>
                  <a:pt x="893188" y="893189"/>
                </a:lnTo>
                <a:lnTo>
                  <a:pt x="0" y="8931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488111" y="6262370"/>
            <a:ext cx="1121695" cy="1121695"/>
          </a:xfrm>
          <a:custGeom>
            <a:avLst/>
            <a:gdLst/>
            <a:ahLst/>
            <a:cxnLst/>
            <a:rect r="r" b="b" t="t" l="l"/>
            <a:pathLst>
              <a:path h="1121695" w="1121695">
                <a:moveTo>
                  <a:pt x="0" y="0"/>
                </a:moveTo>
                <a:lnTo>
                  <a:pt x="1121696" y="0"/>
                </a:lnTo>
                <a:lnTo>
                  <a:pt x="1121696" y="1121695"/>
                </a:lnTo>
                <a:lnTo>
                  <a:pt x="0" y="112169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947723" y="645293"/>
            <a:ext cx="9699520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true">
                <a:solidFill>
                  <a:srgbClr val="FFFFFF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WHY ETHANOL CARS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825338" y="2822492"/>
            <a:ext cx="7318662" cy="121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929292"/>
                </a:solidFill>
                <a:latin typeface="Canva Sans"/>
                <a:ea typeface="Canva Sans"/>
                <a:cs typeface="Canva Sans"/>
                <a:sym typeface="Canva Sans"/>
              </a:rPr>
              <a:t>Renewable and environmentally friendly fuel .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761543" y="4519930"/>
            <a:ext cx="7626548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Provides better performance in some 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modified cars.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829765" y="6488290"/>
            <a:ext cx="7368480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Can be produced locally from plants.</a:t>
            </a:r>
          </a:p>
        </p:txBody>
      </p:sp>
    </p:spTree>
  </p:cSld>
  <p:clrMapOvr>
    <a:masterClrMapping/>
  </p:clrMapOvr>
  <p:transition spd="fast">
    <p:cover dir="l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527984" y="1367984"/>
            <a:ext cx="6534795" cy="5415711"/>
          </a:xfrm>
          <a:custGeom>
            <a:avLst/>
            <a:gdLst/>
            <a:ahLst/>
            <a:cxnLst/>
            <a:rect r="r" b="b" t="t" l="l"/>
            <a:pathLst>
              <a:path h="5415711" w="6534795">
                <a:moveTo>
                  <a:pt x="0" y="0"/>
                </a:moveTo>
                <a:lnTo>
                  <a:pt x="6534795" y="0"/>
                </a:lnTo>
                <a:lnTo>
                  <a:pt x="6534795" y="5415711"/>
                </a:lnTo>
                <a:lnTo>
                  <a:pt x="0" y="54157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883953" y="6429058"/>
            <a:ext cx="4451672" cy="18662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259"/>
              </a:lnSpc>
            </a:pPr>
            <a:r>
              <a:rPr lang="en-US" b="true" sz="10899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C₂H₆O </a:t>
            </a:r>
          </a:p>
        </p:txBody>
      </p:sp>
      <p:sp>
        <p:nvSpPr>
          <p:cNvPr name="AutoShape 5" id="5"/>
          <p:cNvSpPr/>
          <p:nvPr/>
        </p:nvSpPr>
        <p:spPr>
          <a:xfrm flipV="true">
            <a:off x="276225" y="1912433"/>
            <a:ext cx="0" cy="9339818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flipH="true">
            <a:off x="276225" y="1912433"/>
            <a:ext cx="11213659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>
            <a:off x="11489884" y="1912433"/>
            <a:ext cx="0" cy="9996305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>
            <a:off x="4736676" y="1912433"/>
            <a:ext cx="0" cy="8411412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flipV="true">
            <a:off x="276225" y="3198308"/>
            <a:ext cx="11213659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>
            <a:off x="276225" y="4104415"/>
            <a:ext cx="11213659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>
            <a:off x="276225" y="5143500"/>
            <a:ext cx="11213659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>
            <a:off x="276225" y="7228840"/>
            <a:ext cx="11213659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>
            <a:off x="276225" y="6134100"/>
            <a:ext cx="11213659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4" id="14"/>
          <p:cNvSpPr txBox="true"/>
          <p:nvPr/>
        </p:nvSpPr>
        <p:spPr>
          <a:xfrm rot="0">
            <a:off x="451844" y="1968948"/>
            <a:ext cx="3832210" cy="982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uhod"/>
                <a:ea typeface="Ouhod"/>
                <a:cs typeface="Ouhod"/>
                <a:sym typeface="Ouhod"/>
              </a:rPr>
              <a:t>PROPERTY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469905" y="2064198"/>
            <a:ext cx="2100411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Details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36366" y="3247799"/>
            <a:ext cx="304271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Scientific name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19288" y="4296410"/>
            <a:ext cx="3550593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Chemical formula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28997" y="5276850"/>
            <a:ext cx="2336750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Molar mass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15440" y="6267450"/>
            <a:ext cx="4382021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Mass of one molecule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55128" y="8056880"/>
            <a:ext cx="3902646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Atomic combustion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708940" y="3327829"/>
            <a:ext cx="153203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Ethanol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407959" y="4300425"/>
            <a:ext cx="413399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C₂H₆O or CH₃CH₂OH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931163" y="5276850"/>
            <a:ext cx="2374255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46.07 g/mol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931163" y="6315075"/>
            <a:ext cx="2838524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7.65 × 10⁻²⁶ kg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052987" y="7362190"/>
            <a:ext cx="2833836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Carbon (C) = 2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052987" y="8056880"/>
            <a:ext cx="337981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Hydrogen (H) = 6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052987" y="8751570"/>
            <a:ext cx="294047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Oxygen (O) = 1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95311" y="-95250"/>
            <a:ext cx="16091331" cy="2095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Alexandria"/>
                <a:ea typeface="Alexandria"/>
                <a:cs typeface="Alexandria"/>
                <a:sym typeface="Alexandria"/>
              </a:rPr>
              <a:t>Chemical and Physical Characteristics of Ethanol</a:t>
            </a:r>
          </a:p>
        </p:txBody>
      </p:sp>
    </p:spTree>
  </p:cSld>
  <p:clrMapOvr>
    <a:masterClrMapping/>
  </p:clrMapOvr>
  <p:transition spd="fast">
    <p:cover dir="l"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9337" y="1983740"/>
            <a:ext cx="1278726" cy="1098905"/>
            <a:chOff x="0" y="0"/>
            <a:chExt cx="812800" cy="6985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  <a:r>
                <a:rPr lang="en-US" b="true" sz="2500">
                  <a:solidFill>
                    <a:srgbClr val="000000"/>
                  </a:solidFill>
                  <a:latin typeface="Pattanakarn Bold"/>
                  <a:ea typeface="Pattanakarn Bold"/>
                  <a:cs typeface="Pattanakarn Bold"/>
                  <a:sym typeface="Pattanakarn Bold"/>
                </a:rPr>
                <a:t>1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89337" y="3575602"/>
            <a:ext cx="1278726" cy="1098905"/>
            <a:chOff x="0" y="0"/>
            <a:chExt cx="812800" cy="6985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  <a:r>
                <a:rPr lang="en-US" b="true" sz="2500">
                  <a:solidFill>
                    <a:srgbClr val="000000"/>
                  </a:solidFill>
                  <a:latin typeface="Pattanakarn Bold"/>
                  <a:ea typeface="Pattanakarn Bold"/>
                  <a:cs typeface="Pattanakarn Bold"/>
                  <a:sym typeface="Pattanakarn Bold"/>
                </a:rPr>
                <a:t>2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389337" y="5063040"/>
            <a:ext cx="1278726" cy="1098905"/>
            <a:chOff x="0" y="0"/>
            <a:chExt cx="812800" cy="698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  <a:r>
                <a:rPr lang="en-US" b="true" sz="2500">
                  <a:solidFill>
                    <a:srgbClr val="000000"/>
                  </a:solidFill>
                  <a:latin typeface="Pattanakarn Bold"/>
                  <a:ea typeface="Pattanakarn Bold"/>
                  <a:cs typeface="Pattanakarn Bold"/>
                  <a:sym typeface="Pattanakarn Bold"/>
                </a:rPr>
                <a:t>3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389337" y="6616052"/>
            <a:ext cx="1278726" cy="1098905"/>
            <a:chOff x="0" y="0"/>
            <a:chExt cx="812800" cy="6985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  <a:r>
                <a:rPr lang="en-US" b="true" sz="2500">
                  <a:solidFill>
                    <a:srgbClr val="000000"/>
                  </a:solidFill>
                  <a:latin typeface="Pattanakarn Bold"/>
                  <a:ea typeface="Pattanakarn Bold"/>
                  <a:cs typeface="Pattanakarn Bold"/>
                  <a:sym typeface="Pattanakarn Bold"/>
                </a:rPr>
                <a:t>4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389337" y="8105483"/>
            <a:ext cx="1278726" cy="1098905"/>
            <a:chOff x="0" y="0"/>
            <a:chExt cx="812800" cy="6985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  <a:r>
                <a:rPr lang="en-US" b="true" sz="2500">
                  <a:solidFill>
                    <a:srgbClr val="000000"/>
                  </a:solidFill>
                  <a:latin typeface="Pattanakarn Bold"/>
                  <a:ea typeface="Pattanakarn Bold"/>
                  <a:cs typeface="Pattanakarn Bold"/>
                  <a:sym typeface="Pattanakarn Bold"/>
                </a:rPr>
                <a:t>5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4469555" y="0"/>
            <a:ext cx="4577966" cy="10709803"/>
            <a:chOff x="0" y="0"/>
            <a:chExt cx="1205719" cy="282068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205719" cy="2820689"/>
            </a:xfrm>
            <a:custGeom>
              <a:avLst/>
              <a:gdLst/>
              <a:ahLst/>
              <a:cxnLst/>
              <a:rect r="r" b="b" t="t" l="l"/>
              <a:pathLst>
                <a:path h="2820689" w="1205719">
                  <a:moveTo>
                    <a:pt x="0" y="0"/>
                  </a:moveTo>
                  <a:lnTo>
                    <a:pt x="1205719" y="0"/>
                  </a:lnTo>
                  <a:lnTo>
                    <a:pt x="1205719" y="2820689"/>
                  </a:lnTo>
                  <a:lnTo>
                    <a:pt x="0" y="2820689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28575"/>
              <a:ext cx="1205719" cy="27921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14032669" y="223921"/>
            <a:ext cx="4337524" cy="2873609"/>
          </a:xfrm>
          <a:custGeom>
            <a:avLst/>
            <a:gdLst/>
            <a:ahLst/>
            <a:cxnLst/>
            <a:rect r="r" b="b" t="t" l="l"/>
            <a:pathLst>
              <a:path h="2873609" w="4337524">
                <a:moveTo>
                  <a:pt x="0" y="0"/>
                </a:moveTo>
                <a:lnTo>
                  <a:pt x="4337524" y="0"/>
                </a:lnTo>
                <a:lnTo>
                  <a:pt x="4337524" y="2873609"/>
                </a:lnTo>
                <a:lnTo>
                  <a:pt x="0" y="28736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5061114" y="2963464"/>
            <a:ext cx="2641586" cy="2641586"/>
          </a:xfrm>
          <a:custGeom>
            <a:avLst/>
            <a:gdLst/>
            <a:ahLst/>
            <a:cxnLst/>
            <a:rect r="r" b="b" t="t" l="l"/>
            <a:pathLst>
              <a:path h="2641586" w="2641586">
                <a:moveTo>
                  <a:pt x="0" y="0"/>
                </a:moveTo>
                <a:lnTo>
                  <a:pt x="2641586" y="0"/>
                </a:lnTo>
                <a:lnTo>
                  <a:pt x="2641586" y="2641586"/>
                </a:lnTo>
                <a:lnTo>
                  <a:pt x="0" y="26415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4993213" y="5435023"/>
            <a:ext cx="2709487" cy="2709487"/>
          </a:xfrm>
          <a:custGeom>
            <a:avLst/>
            <a:gdLst/>
            <a:ahLst/>
            <a:cxnLst/>
            <a:rect r="r" b="b" t="t" l="l"/>
            <a:pathLst>
              <a:path h="2709487" w="2709487">
                <a:moveTo>
                  <a:pt x="0" y="0"/>
                </a:moveTo>
                <a:lnTo>
                  <a:pt x="2709487" y="0"/>
                </a:lnTo>
                <a:lnTo>
                  <a:pt x="2709487" y="2709487"/>
                </a:lnTo>
                <a:lnTo>
                  <a:pt x="0" y="27094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5473205" y="7538625"/>
            <a:ext cx="1749503" cy="2455443"/>
          </a:xfrm>
          <a:custGeom>
            <a:avLst/>
            <a:gdLst/>
            <a:ahLst/>
            <a:cxnLst/>
            <a:rect r="r" b="b" t="t" l="l"/>
            <a:pathLst>
              <a:path h="2455443" w="1749503">
                <a:moveTo>
                  <a:pt x="0" y="0"/>
                </a:moveTo>
                <a:lnTo>
                  <a:pt x="1749503" y="0"/>
                </a:lnTo>
                <a:lnTo>
                  <a:pt x="1749503" y="2455443"/>
                </a:lnTo>
                <a:lnTo>
                  <a:pt x="0" y="24554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-1049501" y="23495"/>
            <a:ext cx="16850740" cy="100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  <a:spcBef>
                <a:spcPct val="0"/>
              </a:spcBef>
            </a:pPr>
            <a:r>
              <a:rPr lang="en-US" sz="5799">
                <a:solidFill>
                  <a:srgbClr val="FFBD59"/>
                </a:solidFill>
                <a:latin typeface="Open Sans 1"/>
                <a:ea typeface="Open Sans 1"/>
                <a:cs typeface="Open Sans 1"/>
                <a:sym typeface="Open Sans 1"/>
              </a:rPr>
              <a:t>Challenges of Ethanol-Powered Cars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668063" y="1917065"/>
            <a:ext cx="11415611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Lower Energy Density – Requires more fuel to travel the same distance.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65299" y="3508927"/>
            <a:ext cx="12667370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Compatibility Issues – Older engines may corrode due to ethanol’s acidity.</a:t>
            </a:r>
          </a:p>
          <a:p>
            <a:pPr algn="ctr" rtl="true">
              <a:lnSpc>
                <a:spcPts val="4759"/>
              </a:lnSpc>
              <a:spcBef>
                <a:spcPct val="0"/>
              </a:spcBef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2127014" y="4981480"/>
            <a:ext cx="11905655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Cold Start Problems – Harder to ignite in low temperatures.</a:t>
            </a:r>
          </a:p>
          <a:p>
            <a:pPr algn="ctr" rtl="true">
              <a:lnSpc>
                <a:spcPts val="4759"/>
              </a:lnSpc>
              <a:spcBef>
                <a:spcPct val="0"/>
              </a:spcBef>
            </a:pPr>
          </a:p>
        </p:txBody>
      </p:sp>
      <p:sp>
        <p:nvSpPr>
          <p:cNvPr name="TextBox 28" id="28"/>
          <p:cNvSpPr txBox="true"/>
          <p:nvPr/>
        </p:nvSpPr>
        <p:spPr>
          <a:xfrm rot="0">
            <a:off x="1668063" y="6485795"/>
            <a:ext cx="12667453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Higher Fuel Consumption – Uses more fuel compared to gasoline.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690128" y="8077835"/>
            <a:ext cx="12779426" cy="1180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Storage Concerns – Ethanol absorbs water easily, affecting tanks and fuel systems.</a:t>
            </a:r>
          </a:p>
        </p:txBody>
      </p:sp>
    </p:spTree>
  </p:cSld>
  <p:clrMapOvr>
    <a:masterClrMapping/>
  </p:clrMapOvr>
  <p:transition spd="fast">
    <p:cover dir="l"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3" t="0" r="-223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086552" y="4819967"/>
            <a:ext cx="114895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F3A51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0" y="521782"/>
            <a:ext cx="10336261" cy="7086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64"/>
              </a:lnSpc>
              <a:spcBef>
                <a:spcPct val="0"/>
              </a:spcBef>
            </a:pPr>
            <a:r>
              <a:rPr lang="en-US" sz="4474">
                <a:solidFill>
                  <a:srgbClr val="FFFFFF"/>
                </a:solidFill>
                <a:latin typeface="Alexandria"/>
                <a:ea typeface="Alexandria"/>
                <a:cs typeface="Alexandria"/>
                <a:sym typeface="Alexandria"/>
              </a:rPr>
              <a:t>ETHANOL AND HYDROGEN CARS SHOW HOW CHEMISTRY CAN CREATE CLEANER FUELS AND INNOVATIVE TECHNOLOGIES FOR A SUSTAINABLE FUTURE. WITH FURTHER DEVELOPMENT, THEY COULD BECOME THE MAIN ENERGY SOURCE FOR THE CARS WE RELY ON IN THE FUTURE.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336261" y="9163050"/>
            <a:ext cx="7453641" cy="759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54"/>
              </a:lnSpc>
              <a:spcBef>
                <a:spcPct val="0"/>
              </a:spcBef>
            </a:pPr>
            <a:r>
              <a:rPr lang="en-US" sz="4396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Thank you for your attention</a:t>
            </a:r>
          </a:p>
        </p:txBody>
      </p:sp>
    </p:spTree>
  </p:cSld>
  <p:clrMapOvr>
    <a:masterClrMapping/>
  </p:clrMapOvr>
  <p:transition spd="fast">
    <p:cover dir="l"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44" t="0" r="-2244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773371" y="710539"/>
            <a:ext cx="8547761" cy="854776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652780" y="0"/>
                  </a:moveTo>
                  <a:lnTo>
                    <a:pt x="160020" y="0"/>
                  </a:lnTo>
                  <a:lnTo>
                    <a:pt x="0" y="160020"/>
                  </a:lnTo>
                  <a:lnTo>
                    <a:pt x="0" y="652780"/>
                  </a:lnTo>
                  <a:lnTo>
                    <a:pt x="160020" y="812800"/>
                  </a:lnTo>
                  <a:lnTo>
                    <a:pt x="652780" y="812800"/>
                  </a:lnTo>
                  <a:lnTo>
                    <a:pt x="812800" y="652780"/>
                  </a:lnTo>
                  <a:lnTo>
                    <a:pt x="812800" y="160020"/>
                  </a:lnTo>
                  <a:lnTo>
                    <a:pt x="652780" y="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63500" y="92075"/>
              <a:ext cx="685800" cy="657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0" y="0"/>
            <a:ext cx="11050357" cy="11502118"/>
          </a:xfrm>
          <a:custGeom>
            <a:avLst/>
            <a:gdLst/>
            <a:ahLst/>
            <a:cxnLst/>
            <a:rect r="r" b="b" t="t" l="l"/>
            <a:pathLst>
              <a:path h="11502118" w="11050357">
                <a:moveTo>
                  <a:pt x="0" y="0"/>
                </a:moveTo>
                <a:lnTo>
                  <a:pt x="11050357" y="0"/>
                </a:lnTo>
                <a:lnTo>
                  <a:pt x="11050357" y="11502118"/>
                </a:lnTo>
                <a:lnTo>
                  <a:pt x="0" y="115021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0219" t="0" r="-44826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1321133" y="3834192"/>
            <a:ext cx="6966867" cy="2386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335"/>
              </a:lnSpc>
            </a:pPr>
            <a:r>
              <a:rPr lang="en-US" sz="8486" b="true">
                <a:solidFill>
                  <a:srgbClr val="FFFFFF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Hydroge Cars </a:t>
            </a:r>
          </a:p>
        </p:txBody>
      </p:sp>
    </p:spTree>
  </p:cSld>
  <p:clrMapOvr>
    <a:masterClrMapping/>
  </p:clrMapOvr>
  <p:transition spd="fast">
    <p:cover dir="l"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333711" y="-2178601"/>
            <a:ext cx="8547761" cy="8547761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652780" y="0"/>
                  </a:moveTo>
                  <a:lnTo>
                    <a:pt x="160020" y="0"/>
                  </a:lnTo>
                  <a:lnTo>
                    <a:pt x="0" y="160020"/>
                  </a:lnTo>
                  <a:lnTo>
                    <a:pt x="0" y="652780"/>
                  </a:lnTo>
                  <a:lnTo>
                    <a:pt x="160020" y="812800"/>
                  </a:lnTo>
                  <a:lnTo>
                    <a:pt x="652780" y="812800"/>
                  </a:lnTo>
                  <a:lnTo>
                    <a:pt x="812800" y="652780"/>
                  </a:lnTo>
                  <a:lnTo>
                    <a:pt x="812800" y="160020"/>
                  </a:lnTo>
                  <a:lnTo>
                    <a:pt x="652780" y="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63500" y="92075"/>
              <a:ext cx="685800" cy="657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824221" y="-137835"/>
            <a:ext cx="6117082" cy="10424835"/>
            <a:chOff x="0" y="0"/>
            <a:chExt cx="947696" cy="161508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47696" cy="1615080"/>
            </a:xfrm>
            <a:custGeom>
              <a:avLst/>
              <a:gdLst/>
              <a:ahLst/>
              <a:cxnLst/>
              <a:rect r="r" b="b" t="t" l="l"/>
              <a:pathLst>
                <a:path h="1615080" w="947696">
                  <a:moveTo>
                    <a:pt x="0" y="0"/>
                  </a:moveTo>
                  <a:lnTo>
                    <a:pt x="947696" y="0"/>
                  </a:lnTo>
                  <a:lnTo>
                    <a:pt x="947696" y="1615080"/>
                  </a:lnTo>
                  <a:lnTo>
                    <a:pt x="0" y="1615080"/>
                  </a:lnTo>
                  <a:close/>
                </a:path>
              </a:pathLst>
            </a:custGeom>
            <a:blipFill>
              <a:blip r:embed="rId2"/>
              <a:stretch>
                <a:fillRect l="-12436" t="0" r="-12436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754845" y="2152429"/>
            <a:ext cx="10464614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b="true" sz="6500">
                <a:solidFill>
                  <a:srgbClr val="FFBD59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INTRODUCTION TO HYDROGEN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59991" y="4541590"/>
            <a:ext cx="10464614" cy="43742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58"/>
              </a:lnSpc>
            </a:pPr>
            <a:r>
              <a:rPr lang="en-US" sz="354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Hydrogen (H2) is the lightest chemical element.</a:t>
            </a:r>
          </a:p>
          <a:p>
            <a:pPr algn="l">
              <a:lnSpc>
                <a:spcPts val="4958"/>
              </a:lnSpc>
            </a:pPr>
            <a:r>
              <a:rPr lang="en-US" sz="354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It is often found in the form of compounds such as water (H₂O) and hydrocarbons.</a:t>
            </a:r>
          </a:p>
          <a:p>
            <a:pPr algn="l">
              <a:lnSpc>
                <a:spcPts val="4958"/>
              </a:lnSpc>
            </a:pPr>
            <a:r>
              <a:rPr lang="en-US" sz="354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It is a colorless, odorless, flammable gas .</a:t>
            </a:r>
          </a:p>
          <a:p>
            <a:pPr algn="l">
              <a:lnSpc>
                <a:spcPts val="4958"/>
              </a:lnSpc>
            </a:pPr>
            <a:r>
              <a:rPr lang="en-US" sz="354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Used as fuel in fuel cell cars.</a:t>
            </a:r>
          </a:p>
          <a:p>
            <a:pPr algn="l">
              <a:lnSpc>
                <a:spcPts val="4958"/>
              </a:lnSpc>
            </a:pPr>
            <a:r>
              <a:rPr lang="en-US" sz="354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Stored in compressed tanks → produces electricity to power the motor.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135173" y="3054510"/>
            <a:ext cx="4969148" cy="795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80"/>
              </a:lnSpc>
            </a:pPr>
            <a:r>
              <a:rPr lang="en-US" sz="470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&amp; It's Use in Cars .</a:t>
            </a:r>
          </a:p>
        </p:txBody>
      </p:sp>
    </p:spTree>
  </p:cSld>
  <p:clrMapOvr>
    <a:masterClrMapping/>
  </p:clrMapOvr>
  <p:transition spd="fast">
    <p:cover dir="l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44" t="0" r="-2244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48539" y="2737066"/>
            <a:ext cx="1278726" cy="1098905"/>
            <a:chOff x="0" y="0"/>
            <a:chExt cx="812800" cy="6985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5900216" y="2737066"/>
            <a:ext cx="1278726" cy="1098905"/>
            <a:chOff x="0" y="0"/>
            <a:chExt cx="812800" cy="698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74654" y="5061344"/>
            <a:ext cx="1278726" cy="1098905"/>
            <a:chOff x="0" y="0"/>
            <a:chExt cx="812800" cy="698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5978165" y="4886542"/>
            <a:ext cx="1278726" cy="1098905"/>
            <a:chOff x="0" y="0"/>
            <a:chExt cx="812800" cy="6985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004469" y="4145865"/>
            <a:ext cx="8547761" cy="8547761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652780" y="0"/>
                  </a:moveTo>
                  <a:lnTo>
                    <a:pt x="160020" y="0"/>
                  </a:lnTo>
                  <a:lnTo>
                    <a:pt x="0" y="160020"/>
                  </a:lnTo>
                  <a:lnTo>
                    <a:pt x="0" y="652780"/>
                  </a:lnTo>
                  <a:lnTo>
                    <a:pt x="160020" y="812800"/>
                  </a:lnTo>
                  <a:lnTo>
                    <a:pt x="652780" y="812800"/>
                  </a:lnTo>
                  <a:lnTo>
                    <a:pt x="812800" y="652780"/>
                  </a:lnTo>
                  <a:lnTo>
                    <a:pt x="812800" y="160020"/>
                  </a:lnTo>
                  <a:lnTo>
                    <a:pt x="652780" y="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63500" y="92075"/>
              <a:ext cx="685800" cy="657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768962" y="0"/>
            <a:ext cx="8504246" cy="11287100"/>
            <a:chOff x="0" y="0"/>
            <a:chExt cx="1793732" cy="238069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793732" cy="2380697"/>
            </a:xfrm>
            <a:custGeom>
              <a:avLst/>
              <a:gdLst/>
              <a:ahLst/>
              <a:cxnLst/>
              <a:rect r="r" b="b" t="t" l="l"/>
              <a:pathLst>
                <a:path h="2380697" w="1793732">
                  <a:moveTo>
                    <a:pt x="0" y="0"/>
                  </a:moveTo>
                  <a:lnTo>
                    <a:pt x="1793732" y="0"/>
                  </a:lnTo>
                  <a:lnTo>
                    <a:pt x="1793732" y="2380697"/>
                  </a:lnTo>
                  <a:lnTo>
                    <a:pt x="0" y="2380697"/>
                  </a:lnTo>
                  <a:close/>
                </a:path>
              </a:pathLst>
            </a:custGeom>
            <a:blipFill>
              <a:blip r:embed="rId3"/>
              <a:stretch>
                <a:fillRect l="-4831" t="0" r="-4831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857530" y="5483619"/>
            <a:ext cx="3571199" cy="1099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929292"/>
                </a:solidFill>
                <a:latin typeface="Canva Sans"/>
                <a:ea typeface="Canva Sans"/>
                <a:cs typeface="Canva Sans"/>
                <a:sym typeface="Canva Sans"/>
              </a:rPr>
              <a:t> Comparable to gasoline cars.</a:t>
            </a:r>
          </a:p>
          <a:p>
            <a:pPr algn="l">
              <a:lnSpc>
                <a:spcPts val="2940"/>
              </a:lnSpc>
            </a:pPr>
          </a:p>
        </p:txBody>
      </p:sp>
      <p:grpSp>
        <p:nvGrpSpPr>
          <p:cNvPr name="Group 21" id="21"/>
          <p:cNvGrpSpPr/>
          <p:nvPr/>
        </p:nvGrpSpPr>
        <p:grpSpPr>
          <a:xfrm rot="0">
            <a:off x="2787271" y="6813447"/>
            <a:ext cx="1279634" cy="1099686"/>
            <a:chOff x="0" y="0"/>
            <a:chExt cx="812800" cy="6985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322424" y="2705015"/>
            <a:ext cx="1130957" cy="1130957"/>
          </a:xfrm>
          <a:custGeom>
            <a:avLst/>
            <a:gdLst/>
            <a:ahLst/>
            <a:cxnLst/>
            <a:rect r="r" b="b" t="t" l="l"/>
            <a:pathLst>
              <a:path h="1130957" w="1130957">
                <a:moveTo>
                  <a:pt x="0" y="0"/>
                </a:moveTo>
                <a:lnTo>
                  <a:pt x="1130957" y="0"/>
                </a:lnTo>
                <a:lnTo>
                  <a:pt x="1130957" y="1130957"/>
                </a:lnTo>
                <a:lnTo>
                  <a:pt x="0" y="11309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322424" y="5143500"/>
            <a:ext cx="1049499" cy="1130012"/>
          </a:xfrm>
          <a:custGeom>
            <a:avLst/>
            <a:gdLst/>
            <a:ahLst/>
            <a:cxnLst/>
            <a:rect r="r" b="b" t="t" l="l"/>
            <a:pathLst>
              <a:path h="1130012" w="1049499">
                <a:moveTo>
                  <a:pt x="0" y="0"/>
                </a:moveTo>
                <a:lnTo>
                  <a:pt x="1049498" y="0"/>
                </a:lnTo>
                <a:lnTo>
                  <a:pt x="1049498" y="1130012"/>
                </a:lnTo>
                <a:lnTo>
                  <a:pt x="0" y="11300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6056113" y="4831510"/>
            <a:ext cx="1122829" cy="1208968"/>
          </a:xfrm>
          <a:custGeom>
            <a:avLst/>
            <a:gdLst/>
            <a:ahLst/>
            <a:cxnLst/>
            <a:rect r="r" b="b" t="t" l="l"/>
            <a:pathLst>
              <a:path h="1208968" w="1122829">
                <a:moveTo>
                  <a:pt x="0" y="0"/>
                </a:moveTo>
                <a:lnTo>
                  <a:pt x="1122830" y="0"/>
                </a:lnTo>
                <a:lnTo>
                  <a:pt x="1122830" y="1208968"/>
                </a:lnTo>
                <a:lnTo>
                  <a:pt x="0" y="12089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2687178" y="6566618"/>
            <a:ext cx="1479819" cy="1593345"/>
          </a:xfrm>
          <a:custGeom>
            <a:avLst/>
            <a:gdLst/>
            <a:ahLst/>
            <a:cxnLst/>
            <a:rect r="r" b="b" t="t" l="l"/>
            <a:pathLst>
              <a:path h="1593345" w="1479819">
                <a:moveTo>
                  <a:pt x="0" y="0"/>
                </a:moveTo>
                <a:lnTo>
                  <a:pt x="1479819" y="0"/>
                </a:lnTo>
                <a:lnTo>
                  <a:pt x="1479819" y="1593345"/>
                </a:lnTo>
                <a:lnTo>
                  <a:pt x="0" y="15933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5822084" y="2592064"/>
            <a:ext cx="1356858" cy="1356858"/>
          </a:xfrm>
          <a:custGeom>
            <a:avLst/>
            <a:gdLst/>
            <a:ahLst/>
            <a:cxnLst/>
            <a:rect r="r" b="b" t="t" l="l"/>
            <a:pathLst>
              <a:path h="1356858" w="1356858">
                <a:moveTo>
                  <a:pt x="0" y="0"/>
                </a:moveTo>
                <a:lnTo>
                  <a:pt x="1356859" y="0"/>
                </a:lnTo>
                <a:lnTo>
                  <a:pt x="1356859" y="1356858"/>
                </a:lnTo>
                <a:lnTo>
                  <a:pt x="0" y="13568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302032" y="610076"/>
            <a:ext cx="7909597" cy="183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true">
                <a:solidFill>
                  <a:srgbClr val="FFFFFF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WHY HYDROGEN VEHICLES?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671792" y="3155022"/>
            <a:ext cx="4076024" cy="1099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929292"/>
                </a:solidFill>
                <a:latin typeface="Canva Sans"/>
                <a:ea typeface="Canva Sans"/>
                <a:cs typeface="Canva Sans"/>
                <a:sym typeface="Canva Sans"/>
              </a:rPr>
              <a:t> Only water as emission, no CO2 or pollutants.</a:t>
            </a:r>
          </a:p>
          <a:p>
            <a:pPr algn="l">
              <a:lnSpc>
                <a:spcPts val="2940"/>
              </a:lnSpc>
            </a:pPr>
          </a:p>
        </p:txBody>
      </p:sp>
      <p:sp>
        <p:nvSpPr>
          <p:cNvPr name="TextBox 31" id="31"/>
          <p:cNvSpPr txBox="true"/>
          <p:nvPr/>
        </p:nvSpPr>
        <p:spPr>
          <a:xfrm rot="0">
            <a:off x="7493685" y="3368892"/>
            <a:ext cx="3622186" cy="1099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929292"/>
                </a:solidFill>
                <a:latin typeface="Canva Sans"/>
                <a:ea typeface="Canva Sans"/>
                <a:cs typeface="Canva Sans"/>
                <a:sym typeface="Canva Sans"/>
              </a:rPr>
              <a:t> Fuel cells convert chemical energy directly to electricity.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7386792" y="5483619"/>
            <a:ext cx="3514415" cy="1099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929292"/>
                </a:solidFill>
                <a:latin typeface="Canva Sans"/>
                <a:ea typeface="Canva Sans"/>
                <a:cs typeface="Canva Sans"/>
                <a:sym typeface="Canva Sans"/>
              </a:rPr>
              <a:t>Hydrogen tanks can be filled in 3–5 minutes.</a:t>
            </a:r>
          </a:p>
          <a:p>
            <a:pPr algn="l">
              <a:lnSpc>
                <a:spcPts val="2940"/>
              </a:lnSpc>
            </a:pPr>
          </a:p>
        </p:txBody>
      </p:sp>
      <p:sp>
        <p:nvSpPr>
          <p:cNvPr name="TextBox 33" id="33"/>
          <p:cNvSpPr txBox="true"/>
          <p:nvPr/>
        </p:nvSpPr>
        <p:spPr>
          <a:xfrm rot="0">
            <a:off x="1675447" y="2765641"/>
            <a:ext cx="3127066" cy="346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  <a:spcBef>
                <a:spcPct val="0"/>
              </a:spcBef>
            </a:pPr>
            <a:r>
              <a:rPr lang="en-US" b="true" sz="2500">
                <a:solidFill>
                  <a:srgbClr val="FFFFFF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Eco-friendly: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7493685" y="2765641"/>
            <a:ext cx="3460058" cy="346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  <a:spcBef>
                <a:spcPct val="0"/>
              </a:spcBef>
            </a:pPr>
            <a:r>
              <a:rPr lang="en-US" b="true" sz="2500">
                <a:solidFill>
                  <a:srgbClr val="FFFFFF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High efficiency: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947910" y="5089919"/>
            <a:ext cx="3268927" cy="346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  <a:spcBef>
                <a:spcPct val="0"/>
              </a:spcBef>
            </a:pPr>
            <a:r>
              <a:rPr lang="en-US" b="true" sz="2500">
                <a:solidFill>
                  <a:srgbClr val="FFFFFF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Long range: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7332907" y="4915117"/>
            <a:ext cx="3622186" cy="346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  <a:spcBef>
                <a:spcPct val="0"/>
              </a:spcBef>
            </a:pPr>
            <a:r>
              <a:rPr lang="en-US" b="true" sz="2500">
                <a:solidFill>
                  <a:srgbClr val="FFFFFF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Fast refueling: 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421650" y="6756297"/>
            <a:ext cx="3268927" cy="5128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7"/>
              </a:lnSpc>
            </a:pPr>
            <a:r>
              <a:rPr lang="en-US" b="true" sz="3005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Silent operation: 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449513" y="7573996"/>
            <a:ext cx="4102001" cy="1362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93919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Electric motor produces 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939191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less noise.</a:t>
            </a:r>
          </a:p>
          <a:p>
            <a:pPr algn="ctr">
              <a:lnSpc>
                <a:spcPts val="3640"/>
              </a:lnSpc>
            </a:pPr>
          </a:p>
        </p:txBody>
      </p:sp>
    </p:spTree>
  </p:cSld>
  <p:clrMapOvr>
    <a:masterClrMapping/>
  </p:clrMapOvr>
  <p:transition spd="fast">
    <p:cover dir="l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825465" y="0"/>
            <a:ext cx="7462535" cy="10287000"/>
          </a:xfrm>
          <a:custGeom>
            <a:avLst/>
            <a:gdLst/>
            <a:ahLst/>
            <a:cxnLst/>
            <a:rect r="r" b="b" t="t" l="l"/>
            <a:pathLst>
              <a:path h="10287000" w="7462535">
                <a:moveTo>
                  <a:pt x="0" y="0"/>
                </a:moveTo>
                <a:lnTo>
                  <a:pt x="7462535" y="0"/>
                </a:lnTo>
                <a:lnTo>
                  <a:pt x="746253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-537399" y="57150"/>
            <a:ext cx="11876817" cy="1775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b="true" sz="6300">
                <a:solidFill>
                  <a:srgbClr val="FFBD59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HOW HYDROGEN CARS WORK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3446" y="1903730"/>
            <a:ext cx="10802020" cy="7354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>
                <a:solidFill>
                  <a:srgbClr val="FFFCFC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Hydrogen is stored in compressed tanks → enters fuel cell → reacts with oxygen → produces electricity.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CFC"/>
                </a:solidFill>
                <a:latin typeface="Open Sans 1"/>
                <a:ea typeface="Open Sans 1"/>
                <a:cs typeface="Open Sans 1"/>
                <a:sym typeface="Open Sans 1"/>
              </a:rPr>
              <a:t>Electricity then flows to the motor → motor turns the wheels → moves the car.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CFC"/>
                </a:solidFill>
                <a:latin typeface="Open Sans 1"/>
                <a:ea typeface="Open Sans 1"/>
                <a:cs typeface="Open Sans 1"/>
                <a:sym typeface="Open Sans 1"/>
              </a:rPr>
              <a:t>Output: water only.</a:t>
            </a:r>
          </a:p>
        </p:txBody>
      </p:sp>
    </p:spTree>
  </p:cSld>
  <p:clrMapOvr>
    <a:masterClrMapping/>
  </p:clrMapOvr>
  <p:transition spd="fast">
    <p:cover dir="l"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44" t="0" r="-2244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38944" y="3440822"/>
            <a:ext cx="8547761" cy="854776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652780" y="0"/>
                  </a:moveTo>
                  <a:lnTo>
                    <a:pt x="160020" y="0"/>
                  </a:lnTo>
                  <a:lnTo>
                    <a:pt x="0" y="160020"/>
                  </a:lnTo>
                  <a:lnTo>
                    <a:pt x="0" y="652780"/>
                  </a:lnTo>
                  <a:lnTo>
                    <a:pt x="160020" y="812800"/>
                  </a:lnTo>
                  <a:lnTo>
                    <a:pt x="652780" y="812800"/>
                  </a:lnTo>
                  <a:lnTo>
                    <a:pt x="812800" y="652780"/>
                  </a:lnTo>
                  <a:lnTo>
                    <a:pt x="812800" y="160020"/>
                  </a:lnTo>
                  <a:lnTo>
                    <a:pt x="652780" y="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63500" y="92075"/>
              <a:ext cx="685800" cy="657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8748516" cy="10645555"/>
            <a:chOff x="0" y="0"/>
            <a:chExt cx="1355374" cy="16492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55374" cy="1649275"/>
            </a:xfrm>
            <a:custGeom>
              <a:avLst/>
              <a:gdLst/>
              <a:ahLst/>
              <a:cxnLst/>
              <a:rect r="r" b="b" t="t" l="l"/>
              <a:pathLst>
                <a:path h="1649275" w="1355374">
                  <a:moveTo>
                    <a:pt x="0" y="0"/>
                  </a:moveTo>
                  <a:lnTo>
                    <a:pt x="1355374" y="0"/>
                  </a:lnTo>
                  <a:lnTo>
                    <a:pt x="1355374" y="1649275"/>
                  </a:lnTo>
                  <a:lnTo>
                    <a:pt x="0" y="1649275"/>
                  </a:lnTo>
                  <a:close/>
                </a:path>
              </a:pathLst>
            </a:custGeom>
            <a:blipFill>
              <a:blip r:embed="rId3"/>
              <a:stretch>
                <a:fillRect l="-4129" t="0" r="-4129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777852" y="258821"/>
            <a:ext cx="7144973" cy="2740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true">
                <a:solidFill>
                  <a:srgbClr val="FFFFFF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FUEL CELLS – HOW THEY WORK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790485" y="2941696"/>
            <a:ext cx="8132341" cy="102348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56"/>
              </a:lnSpc>
            </a:pPr>
            <a:r>
              <a:rPr lang="en-US" sz="2897">
                <a:solidFill>
                  <a:srgbClr val="929292"/>
                </a:solidFill>
                <a:latin typeface="Canva Sans"/>
                <a:ea typeface="Canva Sans"/>
                <a:cs typeface="Canva Sans"/>
                <a:sym typeface="Canva Sans"/>
              </a:rPr>
              <a:t>Convert chemical energy of hydrogen directly into electricity.</a:t>
            </a:r>
          </a:p>
          <a:p>
            <a:pPr algn="l">
              <a:lnSpc>
                <a:spcPts val="4056"/>
              </a:lnSpc>
            </a:pPr>
            <a:r>
              <a:rPr lang="en-US" sz="2897">
                <a:solidFill>
                  <a:srgbClr val="929292"/>
                </a:solidFill>
                <a:latin typeface="Canva Sans"/>
                <a:ea typeface="Canva Sans"/>
                <a:cs typeface="Canva Sans"/>
                <a:sym typeface="Canva Sans"/>
              </a:rPr>
              <a:t>Process:</a:t>
            </a:r>
          </a:p>
          <a:p>
            <a:pPr algn="l">
              <a:lnSpc>
                <a:spcPts val="4056"/>
              </a:lnSpc>
            </a:pPr>
            <a:r>
              <a:rPr lang="en-US" sz="2897">
                <a:solidFill>
                  <a:srgbClr val="929292"/>
                </a:solidFill>
                <a:latin typeface="Canva Sans"/>
                <a:ea typeface="Canva Sans"/>
                <a:cs typeface="Canva Sans"/>
                <a:sym typeface="Canva Sans"/>
              </a:rPr>
              <a:t>1. Hydrogen enters Anode → releases protons (H+) and electrons (e-).</a:t>
            </a:r>
          </a:p>
          <a:p>
            <a:pPr algn="l">
              <a:lnSpc>
                <a:spcPts val="4056"/>
              </a:lnSpc>
            </a:pPr>
          </a:p>
          <a:p>
            <a:pPr algn="l">
              <a:lnSpc>
                <a:spcPts val="4056"/>
              </a:lnSpc>
            </a:pPr>
            <a:r>
              <a:rPr lang="en-US" sz="2897">
                <a:solidFill>
                  <a:srgbClr val="929292"/>
                </a:solidFill>
                <a:latin typeface="Canva Sans"/>
                <a:ea typeface="Canva Sans"/>
                <a:cs typeface="Canva Sans"/>
                <a:sym typeface="Canva Sans"/>
              </a:rPr>
              <a:t>2. Electrons travel through circuit → produce electricity.</a:t>
            </a:r>
          </a:p>
          <a:p>
            <a:pPr algn="l">
              <a:lnSpc>
                <a:spcPts val="4056"/>
              </a:lnSpc>
            </a:pPr>
          </a:p>
          <a:p>
            <a:pPr algn="l">
              <a:lnSpc>
                <a:spcPts val="4056"/>
              </a:lnSpc>
            </a:pPr>
            <a:r>
              <a:rPr lang="en-US" sz="2897">
                <a:solidFill>
                  <a:srgbClr val="929292"/>
                </a:solidFill>
                <a:latin typeface="Canva Sans"/>
                <a:ea typeface="Canva Sans"/>
                <a:cs typeface="Canva Sans"/>
                <a:sym typeface="Canva Sans"/>
              </a:rPr>
              <a:t>3. Oxygen reacts at Cathode → forms water.</a:t>
            </a:r>
          </a:p>
          <a:p>
            <a:pPr algn="l">
              <a:lnSpc>
                <a:spcPts val="4056"/>
              </a:lnSpc>
            </a:pPr>
            <a:r>
              <a:rPr lang="en-US" sz="2897">
                <a:solidFill>
                  <a:srgbClr val="929292"/>
                </a:solidFill>
                <a:latin typeface="Canva Sans"/>
                <a:ea typeface="Canva Sans"/>
                <a:cs typeface="Canva Sans"/>
                <a:sym typeface="Canva Sans"/>
              </a:rPr>
              <a:t>Equation: 2H2 + O2 → 2H2O + electricity</a:t>
            </a:r>
          </a:p>
          <a:p>
            <a:pPr algn="l">
              <a:lnSpc>
                <a:spcPts val="4056"/>
              </a:lnSpc>
            </a:pPr>
            <a:r>
              <a:rPr lang="en-US" sz="2897">
                <a:solidFill>
                  <a:srgbClr val="929292"/>
                </a:solidFill>
                <a:latin typeface="Canva Sans"/>
                <a:ea typeface="Canva Sans"/>
                <a:cs typeface="Canva Sans"/>
                <a:sym typeface="Canva Sans"/>
              </a:rPr>
              <a:t>Features: eco-friendly, high efficiency, only water as output.</a:t>
            </a:r>
          </a:p>
          <a:p>
            <a:pPr algn="l">
              <a:lnSpc>
                <a:spcPts val="4056"/>
              </a:lnSpc>
            </a:pPr>
          </a:p>
          <a:p>
            <a:pPr algn="l">
              <a:lnSpc>
                <a:spcPts val="4056"/>
              </a:lnSpc>
            </a:pPr>
          </a:p>
          <a:p>
            <a:pPr algn="l">
              <a:lnSpc>
                <a:spcPts val="4056"/>
              </a:lnSpc>
            </a:pPr>
          </a:p>
          <a:p>
            <a:pPr algn="l">
              <a:lnSpc>
                <a:spcPts val="4056"/>
              </a:lnSpc>
            </a:pPr>
          </a:p>
          <a:p>
            <a:pPr algn="l">
              <a:lnSpc>
                <a:spcPts val="4056"/>
              </a:lnSpc>
            </a:pPr>
          </a:p>
          <a:p>
            <a:pPr algn="l">
              <a:lnSpc>
                <a:spcPts val="4056"/>
              </a:lnSpc>
            </a:pPr>
          </a:p>
          <a:p>
            <a:pPr algn="l">
              <a:lnSpc>
                <a:spcPts val="4056"/>
              </a:lnSpc>
            </a:pPr>
          </a:p>
        </p:txBody>
      </p:sp>
    </p:spTree>
  </p:cSld>
  <p:clrMapOvr>
    <a:masterClrMapping/>
  </p:clrMapOvr>
  <p:transition spd="fast">
    <p:cover dir="l"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44" t="0" r="-2244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86180" y="5149057"/>
            <a:ext cx="1333237" cy="1145750"/>
            <a:chOff x="0" y="0"/>
            <a:chExt cx="812800" cy="6985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286180" y="3113251"/>
            <a:ext cx="1278726" cy="1098905"/>
            <a:chOff x="0" y="0"/>
            <a:chExt cx="812800" cy="698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305925" y="-1480535"/>
            <a:ext cx="10573158" cy="6194043"/>
            <a:chOff x="0" y="0"/>
            <a:chExt cx="138744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387440" cy="812800"/>
            </a:xfrm>
            <a:custGeom>
              <a:avLst/>
              <a:gdLst/>
              <a:ahLst/>
              <a:cxnLst/>
              <a:rect r="r" b="b" t="t" l="l"/>
              <a:pathLst>
                <a:path h="812800" w="1387440">
                  <a:moveTo>
                    <a:pt x="1227420" y="0"/>
                  </a:moveTo>
                  <a:lnTo>
                    <a:pt x="160020" y="0"/>
                  </a:lnTo>
                  <a:lnTo>
                    <a:pt x="0" y="160020"/>
                  </a:lnTo>
                  <a:lnTo>
                    <a:pt x="0" y="652780"/>
                  </a:lnTo>
                  <a:lnTo>
                    <a:pt x="160020" y="812800"/>
                  </a:lnTo>
                  <a:lnTo>
                    <a:pt x="1227420" y="812800"/>
                  </a:lnTo>
                  <a:lnTo>
                    <a:pt x="1387440" y="652780"/>
                  </a:lnTo>
                  <a:lnTo>
                    <a:pt x="1387440" y="160020"/>
                  </a:lnTo>
                  <a:lnTo>
                    <a:pt x="1227420" y="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63500" y="92075"/>
              <a:ext cx="1260440" cy="657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017492" y="-540082"/>
            <a:ext cx="8270508" cy="6728315"/>
            <a:chOff x="0" y="0"/>
            <a:chExt cx="2956628" cy="240530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956628" cy="2405309"/>
            </a:xfrm>
            <a:custGeom>
              <a:avLst/>
              <a:gdLst/>
              <a:ahLst/>
              <a:cxnLst/>
              <a:rect r="r" b="b" t="t" l="l"/>
              <a:pathLst>
                <a:path h="2405309" w="2956628">
                  <a:moveTo>
                    <a:pt x="2718503" y="0"/>
                  </a:moveTo>
                  <a:lnTo>
                    <a:pt x="2956628" y="238125"/>
                  </a:lnTo>
                  <a:lnTo>
                    <a:pt x="2956628" y="2167184"/>
                  </a:lnTo>
                  <a:lnTo>
                    <a:pt x="2718503" y="2405309"/>
                  </a:lnTo>
                  <a:lnTo>
                    <a:pt x="238125" y="2405309"/>
                  </a:lnTo>
                  <a:lnTo>
                    <a:pt x="0" y="2167184"/>
                  </a:lnTo>
                  <a:lnTo>
                    <a:pt x="0" y="238125"/>
                  </a:lnTo>
                  <a:lnTo>
                    <a:pt x="238125" y="0"/>
                  </a:lnTo>
                  <a:lnTo>
                    <a:pt x="2718503" y="0"/>
                  </a:lnTo>
                  <a:close/>
                </a:path>
              </a:pathLst>
            </a:custGeom>
            <a:blipFill>
              <a:blip r:embed="rId3"/>
              <a:stretch>
                <a:fillRect l="-11052" t="0" r="-11052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true" rot="0">
            <a:off x="286180" y="5458970"/>
            <a:ext cx="525925" cy="525925"/>
          </a:xfrm>
          <a:custGeom>
            <a:avLst/>
            <a:gdLst/>
            <a:ahLst/>
            <a:cxnLst/>
            <a:rect r="r" b="b" t="t" l="l"/>
            <a:pathLst>
              <a:path h="525925" w="525925">
                <a:moveTo>
                  <a:pt x="0" y="525925"/>
                </a:moveTo>
                <a:lnTo>
                  <a:pt x="525925" y="525925"/>
                </a:lnTo>
                <a:lnTo>
                  <a:pt x="525925" y="0"/>
                </a:lnTo>
                <a:lnTo>
                  <a:pt x="0" y="0"/>
                </a:lnTo>
                <a:lnTo>
                  <a:pt x="0" y="525925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49142" y="5042483"/>
            <a:ext cx="1122738" cy="1352697"/>
          </a:xfrm>
          <a:custGeom>
            <a:avLst/>
            <a:gdLst/>
            <a:ahLst/>
            <a:cxnLst/>
            <a:rect r="r" b="b" t="t" l="l"/>
            <a:pathLst>
              <a:path h="1352697" w="1122738">
                <a:moveTo>
                  <a:pt x="0" y="0"/>
                </a:moveTo>
                <a:lnTo>
                  <a:pt x="1122739" y="0"/>
                </a:lnTo>
                <a:lnTo>
                  <a:pt x="1122739" y="1352697"/>
                </a:lnTo>
                <a:lnTo>
                  <a:pt x="0" y="13526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286180" y="7895491"/>
            <a:ext cx="1278726" cy="1098905"/>
            <a:chOff x="0" y="0"/>
            <a:chExt cx="812800" cy="6985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490869" y="7842980"/>
            <a:ext cx="923859" cy="1015611"/>
          </a:xfrm>
          <a:custGeom>
            <a:avLst/>
            <a:gdLst/>
            <a:ahLst/>
            <a:cxnLst/>
            <a:rect r="r" b="b" t="t" l="l"/>
            <a:pathLst>
              <a:path h="1015611" w="923859">
                <a:moveTo>
                  <a:pt x="0" y="0"/>
                </a:moveTo>
                <a:lnTo>
                  <a:pt x="923859" y="0"/>
                </a:lnTo>
                <a:lnTo>
                  <a:pt x="923859" y="1015611"/>
                </a:lnTo>
                <a:lnTo>
                  <a:pt x="0" y="10156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18720" t="0" r="-101279" b="-75382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10588818" y="7753709"/>
            <a:ext cx="1278726" cy="1098905"/>
            <a:chOff x="0" y="0"/>
            <a:chExt cx="812800" cy="6985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10621529" y="7837003"/>
            <a:ext cx="1246016" cy="1015611"/>
          </a:xfrm>
          <a:custGeom>
            <a:avLst/>
            <a:gdLst/>
            <a:ahLst/>
            <a:cxnLst/>
            <a:rect r="r" b="b" t="t" l="l"/>
            <a:pathLst>
              <a:path h="1015611" w="1246016">
                <a:moveTo>
                  <a:pt x="0" y="0"/>
                </a:moveTo>
                <a:lnTo>
                  <a:pt x="1246015" y="0"/>
                </a:lnTo>
                <a:lnTo>
                  <a:pt x="1246015" y="1015611"/>
                </a:lnTo>
                <a:lnTo>
                  <a:pt x="0" y="10156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39420" t="-164010" r="-117681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69041" y="2878946"/>
            <a:ext cx="1567516" cy="1567516"/>
          </a:xfrm>
          <a:custGeom>
            <a:avLst/>
            <a:gdLst/>
            <a:ahLst/>
            <a:cxnLst/>
            <a:rect r="r" b="b" t="t" l="l"/>
            <a:pathLst>
              <a:path h="1567516" w="1567516">
                <a:moveTo>
                  <a:pt x="0" y="0"/>
                </a:moveTo>
                <a:lnTo>
                  <a:pt x="1567515" y="0"/>
                </a:lnTo>
                <a:lnTo>
                  <a:pt x="1567515" y="1567516"/>
                </a:lnTo>
                <a:lnTo>
                  <a:pt x="0" y="15675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549142" y="1269141"/>
            <a:ext cx="8459003" cy="742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19"/>
              </a:lnSpc>
            </a:pPr>
            <a:r>
              <a:rPr lang="en-US" sz="5199" b="true">
                <a:solidFill>
                  <a:srgbClr val="FFFFFF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DISADVANTAGES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895476" y="3633672"/>
            <a:ext cx="3764978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929292"/>
                </a:solidFill>
                <a:latin typeface="Canva Sans"/>
                <a:ea typeface="Canva Sans"/>
                <a:cs typeface="Canva Sans"/>
                <a:sym typeface="Canva Sans"/>
              </a:rPr>
              <a:t>The manufacturing cost is high.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895476" y="5071058"/>
            <a:ext cx="4658628" cy="346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9"/>
              </a:lnSpc>
              <a:spcBef>
                <a:spcPct val="0"/>
              </a:spcBef>
            </a:pPr>
            <a:r>
              <a:rPr lang="en-US" b="true" sz="2499">
                <a:solidFill>
                  <a:srgbClr val="FFFFFF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Few Hydrogen Stations: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895476" y="3158968"/>
            <a:ext cx="4161605" cy="346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  <a:spcBef>
                <a:spcPct val="0"/>
              </a:spcBef>
            </a:pPr>
            <a:r>
              <a:rPr lang="en-US" b="true" sz="2500">
                <a:solidFill>
                  <a:srgbClr val="FFFFFF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Maintenance costs: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477529" y="5550483"/>
            <a:ext cx="7666471" cy="2040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Hydrogen refueling stations are still very rare and expensive to build, making it difficult for drivers to find a place to refill their cars.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895476" y="7838341"/>
            <a:ext cx="3553420" cy="464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b="true" sz="270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DIFFICULT TO STORE: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477529" y="8355672"/>
            <a:ext cx="7973467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Hydrogen is the lightest gas and easily escapes. It must be 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stored under very high pressure or at extremely low temperatures ,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which requires heavy and costly tanks.</a:t>
            </a:r>
          </a:p>
          <a:p>
            <a:pPr algn="ctr">
              <a:lnSpc>
                <a:spcPts val="2800"/>
              </a:lnSpc>
            </a:pPr>
          </a:p>
        </p:txBody>
      </p:sp>
      <p:sp>
        <p:nvSpPr>
          <p:cNvPr name="TextBox 32" id="32"/>
          <p:cNvSpPr txBox="true"/>
          <p:nvPr/>
        </p:nvSpPr>
        <p:spPr>
          <a:xfrm rot="0">
            <a:off x="12002765" y="7847866"/>
            <a:ext cx="4695006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b="true" sz="2499">
                <a:solidFill>
                  <a:srgbClr val="FFFCFC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HARD TO TRANSPORT SAFELY: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2002765" y="8274586"/>
            <a:ext cx="5812482" cy="1369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Hydrogen is highly flammable and can leak easily, so it needs 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special trucks and strong pipelines to be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 transported safely.</a:t>
            </a:r>
          </a:p>
          <a:p>
            <a:pPr algn="ctr">
              <a:lnSpc>
                <a:spcPts val="2239"/>
              </a:lnSpc>
            </a:pPr>
          </a:p>
          <a:p>
            <a:pPr algn="ctr" rtl="true">
              <a:lnSpc>
                <a:spcPts val="2239"/>
              </a:lnSpc>
            </a:pPr>
          </a:p>
        </p:txBody>
      </p:sp>
    </p:spTree>
  </p:cSld>
  <p:clrMapOvr>
    <a:masterClrMapping/>
  </p:clrMapOvr>
  <p:transition spd="fast">
    <p:cover dir="l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44" t="0" r="-2244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773371" y="710539"/>
            <a:ext cx="8547761" cy="8547761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652780" y="0"/>
                  </a:moveTo>
                  <a:lnTo>
                    <a:pt x="160020" y="0"/>
                  </a:lnTo>
                  <a:lnTo>
                    <a:pt x="0" y="160020"/>
                  </a:lnTo>
                  <a:lnTo>
                    <a:pt x="0" y="652780"/>
                  </a:lnTo>
                  <a:lnTo>
                    <a:pt x="160020" y="812800"/>
                  </a:lnTo>
                  <a:lnTo>
                    <a:pt x="652780" y="812800"/>
                  </a:lnTo>
                  <a:lnTo>
                    <a:pt x="812800" y="652780"/>
                  </a:lnTo>
                  <a:lnTo>
                    <a:pt x="812800" y="160020"/>
                  </a:lnTo>
                  <a:lnTo>
                    <a:pt x="652780" y="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63500" y="92075"/>
              <a:ext cx="685800" cy="6572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-504698" y="-607559"/>
            <a:ext cx="11273381" cy="11502118"/>
          </a:xfrm>
          <a:custGeom>
            <a:avLst/>
            <a:gdLst/>
            <a:ahLst/>
            <a:cxnLst/>
            <a:rect r="r" b="b" t="t" l="l"/>
            <a:pathLst>
              <a:path h="11502118" w="11273381">
                <a:moveTo>
                  <a:pt x="0" y="0"/>
                </a:moveTo>
                <a:lnTo>
                  <a:pt x="11273381" y="0"/>
                </a:lnTo>
                <a:lnTo>
                  <a:pt x="11273381" y="11502118"/>
                </a:lnTo>
                <a:lnTo>
                  <a:pt x="0" y="115021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613" t="0" r="-33708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1321133" y="3666467"/>
            <a:ext cx="7965997" cy="2731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74"/>
              </a:lnSpc>
            </a:pPr>
            <a:r>
              <a:rPr lang="en-US" sz="9703" b="true">
                <a:solidFill>
                  <a:srgbClr val="FFFFFF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Ethanol Cars </a:t>
            </a:r>
          </a:p>
        </p:txBody>
      </p:sp>
    </p:spTree>
  </p:cSld>
  <p:clrMapOvr>
    <a:masterClrMapping/>
  </p:clrMapOvr>
  <p:transition spd="fast">
    <p:cover dir="l"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44" t="0" r="-2244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891998" y="-1152609"/>
            <a:ext cx="6396002" cy="10174338"/>
            <a:chOff x="0" y="0"/>
            <a:chExt cx="527006" cy="83832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27006" cy="838327"/>
            </a:xfrm>
            <a:custGeom>
              <a:avLst/>
              <a:gdLst/>
              <a:ahLst/>
              <a:cxnLst/>
              <a:rect r="r" b="b" t="t" l="l"/>
              <a:pathLst>
                <a:path h="838327" w="527006">
                  <a:moveTo>
                    <a:pt x="19728" y="0"/>
                  </a:moveTo>
                  <a:lnTo>
                    <a:pt x="507279" y="0"/>
                  </a:lnTo>
                  <a:cubicBezTo>
                    <a:pt x="512511" y="0"/>
                    <a:pt x="517528" y="2078"/>
                    <a:pt x="521228" y="5778"/>
                  </a:cubicBezTo>
                  <a:cubicBezTo>
                    <a:pt x="524928" y="9478"/>
                    <a:pt x="527006" y="14496"/>
                    <a:pt x="527006" y="19728"/>
                  </a:cubicBezTo>
                  <a:lnTo>
                    <a:pt x="527006" y="818599"/>
                  </a:lnTo>
                  <a:cubicBezTo>
                    <a:pt x="527006" y="823831"/>
                    <a:pt x="524928" y="828849"/>
                    <a:pt x="521228" y="832549"/>
                  </a:cubicBezTo>
                  <a:cubicBezTo>
                    <a:pt x="517528" y="836248"/>
                    <a:pt x="512511" y="838327"/>
                    <a:pt x="507279" y="838327"/>
                  </a:cubicBezTo>
                  <a:lnTo>
                    <a:pt x="19728" y="838327"/>
                  </a:lnTo>
                  <a:cubicBezTo>
                    <a:pt x="8832" y="838327"/>
                    <a:pt x="0" y="829494"/>
                    <a:pt x="0" y="818599"/>
                  </a:cubicBezTo>
                  <a:lnTo>
                    <a:pt x="0" y="19728"/>
                  </a:lnTo>
                  <a:cubicBezTo>
                    <a:pt x="0" y="14496"/>
                    <a:pt x="2078" y="9478"/>
                    <a:pt x="5778" y="5778"/>
                  </a:cubicBezTo>
                  <a:cubicBezTo>
                    <a:pt x="9478" y="2078"/>
                    <a:pt x="14496" y="0"/>
                    <a:pt x="19728" y="0"/>
                  </a:cubicBez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28575"/>
              <a:ext cx="527006" cy="8097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2149173" y="1459813"/>
            <a:ext cx="5959648" cy="7798487"/>
          </a:xfrm>
          <a:custGeom>
            <a:avLst/>
            <a:gdLst/>
            <a:ahLst/>
            <a:cxnLst/>
            <a:rect r="r" b="b" t="t" l="l"/>
            <a:pathLst>
              <a:path h="7798487" w="5959648">
                <a:moveTo>
                  <a:pt x="0" y="0"/>
                </a:moveTo>
                <a:lnTo>
                  <a:pt x="5959648" y="0"/>
                </a:lnTo>
                <a:lnTo>
                  <a:pt x="5959648" y="7798487"/>
                </a:lnTo>
                <a:lnTo>
                  <a:pt x="0" y="77984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338" t="0" r="-11338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02914" y="4638874"/>
            <a:ext cx="1278726" cy="1098905"/>
            <a:chOff x="0" y="0"/>
            <a:chExt cx="812800" cy="698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57482" y="4183199"/>
            <a:ext cx="1942437" cy="1942437"/>
          </a:xfrm>
          <a:custGeom>
            <a:avLst/>
            <a:gdLst/>
            <a:ahLst/>
            <a:cxnLst/>
            <a:rect r="r" b="b" t="t" l="l"/>
            <a:pathLst>
              <a:path h="1942437" w="1942437">
                <a:moveTo>
                  <a:pt x="0" y="0"/>
                </a:moveTo>
                <a:lnTo>
                  <a:pt x="1942436" y="0"/>
                </a:lnTo>
                <a:lnTo>
                  <a:pt x="1942436" y="1942436"/>
                </a:lnTo>
                <a:lnTo>
                  <a:pt x="0" y="19424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360762" y="6316135"/>
            <a:ext cx="1278726" cy="1098905"/>
            <a:chOff x="0" y="0"/>
            <a:chExt cx="812800" cy="6985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698500"/>
            </a:xfrm>
            <a:custGeom>
              <a:avLst/>
              <a:gdLst/>
              <a:ahLst/>
              <a:cxnLst/>
              <a:rect r="r" b="b" t="t" l="l"/>
              <a:pathLst>
                <a:path h="698500" w="8128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14300" y="28575"/>
              <a:ext cx="5842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480514" y="6382810"/>
            <a:ext cx="1007676" cy="1007676"/>
          </a:xfrm>
          <a:custGeom>
            <a:avLst/>
            <a:gdLst/>
            <a:ahLst/>
            <a:cxnLst/>
            <a:rect r="r" b="b" t="t" l="l"/>
            <a:pathLst>
              <a:path h="1007676" w="1007676">
                <a:moveTo>
                  <a:pt x="0" y="0"/>
                </a:moveTo>
                <a:lnTo>
                  <a:pt x="1007676" y="0"/>
                </a:lnTo>
                <a:lnTo>
                  <a:pt x="1007676" y="1007677"/>
                </a:lnTo>
                <a:lnTo>
                  <a:pt x="0" y="10076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344989" y="7907973"/>
            <a:ext cx="1278726" cy="1113757"/>
            <a:chOff x="0" y="0"/>
            <a:chExt cx="812800" cy="7079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707940"/>
            </a:xfrm>
            <a:custGeom>
              <a:avLst/>
              <a:gdLst/>
              <a:ahLst/>
              <a:cxnLst/>
              <a:rect r="r" b="b" t="t" l="l"/>
              <a:pathLst>
                <a:path h="707940" w="812800">
                  <a:moveTo>
                    <a:pt x="812800" y="353970"/>
                  </a:moveTo>
                  <a:lnTo>
                    <a:pt x="609600" y="707940"/>
                  </a:lnTo>
                  <a:lnTo>
                    <a:pt x="203200" y="707940"/>
                  </a:lnTo>
                  <a:lnTo>
                    <a:pt x="0" y="35397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5397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114300" y="28575"/>
              <a:ext cx="584200" cy="6793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283190" y="7748416"/>
            <a:ext cx="1340525" cy="1017123"/>
          </a:xfrm>
          <a:custGeom>
            <a:avLst/>
            <a:gdLst/>
            <a:ahLst/>
            <a:cxnLst/>
            <a:rect r="r" b="b" t="t" l="l"/>
            <a:pathLst>
              <a:path h="1017123" w="1340525">
                <a:moveTo>
                  <a:pt x="0" y="0"/>
                </a:moveTo>
                <a:lnTo>
                  <a:pt x="1340525" y="0"/>
                </a:lnTo>
                <a:lnTo>
                  <a:pt x="1340525" y="1017123"/>
                </a:lnTo>
                <a:lnTo>
                  <a:pt x="0" y="1017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402914" y="530218"/>
            <a:ext cx="10477675" cy="930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50"/>
              </a:lnSpc>
            </a:pPr>
            <a:r>
              <a:rPr lang="en-US" sz="6500" b="true">
                <a:solidFill>
                  <a:srgbClr val="FFFFFF"/>
                </a:solidFill>
                <a:latin typeface="Pattanakarn Bold"/>
                <a:ea typeface="Pattanakarn Bold"/>
                <a:cs typeface="Pattanakarn Bold"/>
                <a:sym typeface="Pattanakarn Bold"/>
              </a:rPr>
              <a:t>BIOFUELS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0" y="1571500"/>
            <a:ext cx="8597569" cy="208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Biofuels are fuels produced from renewable organic materials like wood, sugarcane, and corn.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349867" y="3851349"/>
            <a:ext cx="3738779" cy="597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14"/>
              </a:lnSpc>
            </a:pPr>
            <a:r>
              <a:rPr lang="en-US" sz="3510">
                <a:solidFill>
                  <a:srgbClr val="FFBD59"/>
                </a:solidFill>
                <a:latin typeface="Open Sans 1"/>
                <a:ea typeface="Open Sans 1"/>
                <a:cs typeface="Open Sans 1"/>
                <a:sym typeface="Open Sans 1"/>
              </a:rPr>
              <a:t>Types of biofuels: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753449" y="4500521"/>
            <a:ext cx="153203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Ethanol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639488" y="5053755"/>
            <a:ext cx="6144145" cy="976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Used as an alternative fuel for cars, often blended with gasoline like E85.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753152" y="6159714"/>
            <a:ext cx="1830065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b="true" sz="300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Biodiesel: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668063" y="6733832"/>
            <a:ext cx="5421615" cy="129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Made from vegetable oils or animal fats, used in diesel engines.</a:t>
            </a:r>
          </a:p>
          <a:p>
            <a:pPr algn="ctr">
              <a:lnSpc>
                <a:spcPts val="3499"/>
              </a:lnSpc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1753152" y="7850823"/>
            <a:ext cx="1441624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b="true" sz="320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Biogas: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82206" y="8445818"/>
            <a:ext cx="7201428" cy="464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Produced from organic matte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11333143" y="9258300"/>
            <a:ext cx="5482796" cy="1000702"/>
            <a:chOff x="0" y="0"/>
            <a:chExt cx="2641001" cy="482027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641001" cy="482027"/>
            </a:xfrm>
            <a:custGeom>
              <a:avLst/>
              <a:gdLst/>
              <a:ahLst/>
              <a:cxnLst/>
              <a:rect r="r" b="b" t="t" l="l"/>
              <a:pathLst>
                <a:path h="482027" w="2641001">
                  <a:moveTo>
                    <a:pt x="203200" y="0"/>
                  </a:moveTo>
                  <a:lnTo>
                    <a:pt x="2641001" y="0"/>
                  </a:lnTo>
                  <a:lnTo>
                    <a:pt x="2437801" y="482027"/>
                  </a:lnTo>
                  <a:lnTo>
                    <a:pt x="0" y="48202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929292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101600" y="28575"/>
              <a:ext cx="2437801" cy="45345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745172" y="9341803"/>
            <a:ext cx="5070767" cy="1280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3"/>
              </a:lnSpc>
            </a:pPr>
            <a:r>
              <a:rPr lang="en-US" sz="2452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Now, let's focus on ethanol and its use in cars.</a:t>
            </a:r>
          </a:p>
          <a:p>
            <a:pPr algn="l">
              <a:lnSpc>
                <a:spcPts val="3433"/>
              </a:lnSpc>
            </a:pPr>
          </a:p>
        </p:txBody>
      </p:sp>
      <p:sp>
        <p:nvSpPr>
          <p:cNvPr name="TextBox 32" id="32"/>
          <p:cNvSpPr txBox="true"/>
          <p:nvPr/>
        </p:nvSpPr>
        <p:spPr>
          <a:xfrm rot="0">
            <a:off x="1753338" y="8882063"/>
            <a:ext cx="4214589" cy="976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decomposition , used for 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929292"/>
                </a:solidFill>
                <a:latin typeface="Open Sans 1"/>
                <a:ea typeface="Open Sans 1"/>
                <a:cs typeface="Open Sans 1"/>
                <a:sym typeface="Open Sans 1"/>
              </a:rPr>
              <a:t>electricity or as gas fuel .</a:t>
            </a:r>
          </a:p>
        </p:txBody>
      </p:sp>
      <p:grpSp>
        <p:nvGrpSpPr>
          <p:cNvPr name="Group 33" id="33"/>
          <p:cNvGrpSpPr/>
          <p:nvPr/>
        </p:nvGrpSpPr>
        <p:grpSpPr>
          <a:xfrm rot="156081">
            <a:off x="10607583" y="9264840"/>
            <a:ext cx="815355" cy="1041199"/>
            <a:chOff x="0" y="0"/>
            <a:chExt cx="477373" cy="6096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477373" cy="609600"/>
            </a:xfrm>
            <a:custGeom>
              <a:avLst/>
              <a:gdLst/>
              <a:ahLst/>
              <a:cxnLst/>
              <a:rect r="r" b="b" t="t" l="l"/>
              <a:pathLst>
                <a:path h="609600" w="477373">
                  <a:moveTo>
                    <a:pt x="203200" y="0"/>
                  </a:moveTo>
                  <a:lnTo>
                    <a:pt x="477373" y="0"/>
                  </a:lnTo>
                  <a:lnTo>
                    <a:pt x="274173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101600" y="28575"/>
              <a:ext cx="274173" cy="581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50"/>
                </a:lnSpc>
              </a:pPr>
            </a:p>
          </p:txBody>
        </p:sp>
      </p:grpSp>
    </p:spTree>
  </p:cSld>
  <p:clrMapOvr>
    <a:masterClrMapping/>
  </p:clrMapOvr>
  <p:transition spd="fast">
    <p:cover dir="l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DAG2KdWc5lQ</dc:identifier>
  <dcterms:modified xsi:type="dcterms:W3CDTF">2011-08-01T06:04:30Z</dcterms:modified>
  <cp:revision>1</cp:revision>
  <dc:title>Black and Yellow Simple Modern Automotive Electric Vehicles Presentation</dc:title>
</cp:coreProperties>
</file>